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E0D07-3360-425A-AC32-CA79A3C68160}" type="datetimeFigureOut">
              <a:rPr lang="en-US" smtClean="0"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913C6-B62F-432C-91FD-67B009824A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JOINS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INNER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Matches records from two tables based on matching column values</a:t>
            </a:r>
          </a:p>
          <a:p>
            <a:r>
              <a:rPr lang="en-US" dirty="0" smtClean="0"/>
              <a:t>Ways to create</a:t>
            </a:r>
          </a:p>
          <a:p>
            <a:pPr lvl="1"/>
            <a:r>
              <a:rPr lang="en-US" dirty="0" smtClean="0"/>
              <a:t>Comma separated tables in the FROM clause with a WHERE that matches a column in the first table with one in the second table</a:t>
            </a:r>
          </a:p>
          <a:p>
            <a:pPr lvl="1"/>
            <a:r>
              <a:rPr lang="en-US" dirty="0" smtClean="0"/>
              <a:t>INNER JOIN with USING clause</a:t>
            </a:r>
          </a:p>
          <a:p>
            <a:pPr lvl="1"/>
            <a:r>
              <a:rPr lang="en-US" dirty="0" smtClean="0"/>
              <a:t>INNER JOIN with 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 of INNER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600200"/>
            <a:ext cx="79248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SELECT </a:t>
            </a:r>
            <a:r>
              <a:rPr lang="en-US" dirty="0" err="1" smtClean="0"/>
              <a:t>cty.Name</a:t>
            </a:r>
            <a:r>
              <a:rPr lang="en-US" dirty="0" smtClean="0"/>
              <a:t>, </a:t>
            </a:r>
            <a:r>
              <a:rPr lang="en-US" dirty="0" err="1" smtClean="0"/>
              <a:t>cl.Language</a:t>
            </a:r>
            <a:r>
              <a:rPr lang="en-US" dirty="0" smtClean="0"/>
              <a:t> FROM City as </a:t>
            </a:r>
            <a:r>
              <a:rPr lang="en-US" dirty="0" err="1" smtClean="0"/>
              <a:t>cty</a:t>
            </a:r>
            <a:r>
              <a:rPr lang="en-US" dirty="0" smtClean="0"/>
              <a:t>, </a:t>
            </a:r>
            <a:r>
              <a:rPr lang="en-US" dirty="0" err="1" smtClean="0"/>
              <a:t>CountryLanguage</a:t>
            </a:r>
            <a:r>
              <a:rPr lang="en-US" dirty="0" smtClean="0"/>
              <a:t> as </a:t>
            </a:r>
            <a:r>
              <a:rPr lang="en-US" dirty="0" err="1" smtClean="0"/>
              <a:t>cl</a:t>
            </a:r>
            <a:r>
              <a:rPr lang="en-US" dirty="0" smtClean="0"/>
              <a:t> WHERE </a:t>
            </a:r>
            <a:r>
              <a:rPr lang="en-US" dirty="0" err="1" smtClean="0"/>
              <a:t>cty.CountryCode</a:t>
            </a:r>
            <a:r>
              <a:rPr lang="en-US" dirty="0" smtClean="0"/>
              <a:t> = </a:t>
            </a:r>
            <a:r>
              <a:rPr lang="en-US" dirty="0" err="1" smtClean="0"/>
              <a:t>cl.CountryCode</a:t>
            </a:r>
            <a:r>
              <a:rPr lang="en-US" dirty="0" smtClean="0"/>
              <a:t>;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SELECT </a:t>
            </a:r>
            <a:r>
              <a:rPr lang="en-US" dirty="0" err="1" smtClean="0"/>
              <a:t>cty.Name</a:t>
            </a:r>
            <a:r>
              <a:rPr lang="en-US" dirty="0" smtClean="0"/>
              <a:t>, </a:t>
            </a:r>
            <a:r>
              <a:rPr lang="en-US" dirty="0" err="1" smtClean="0"/>
              <a:t>cl.Language</a:t>
            </a:r>
            <a:r>
              <a:rPr lang="en-US" dirty="0" smtClean="0"/>
              <a:t> FROM City as </a:t>
            </a:r>
            <a:r>
              <a:rPr lang="en-US" dirty="0" err="1" smtClean="0"/>
              <a:t>cty</a:t>
            </a:r>
            <a:r>
              <a:rPr lang="en-US" dirty="0" smtClean="0"/>
              <a:t> INNER JOIN </a:t>
            </a:r>
            <a:r>
              <a:rPr lang="en-US" dirty="0" err="1" smtClean="0"/>
              <a:t>CountryLanguage</a:t>
            </a:r>
            <a:r>
              <a:rPr lang="en-US" dirty="0" smtClean="0"/>
              <a:t> as </a:t>
            </a:r>
            <a:r>
              <a:rPr lang="en-US" dirty="0" err="1" smtClean="0"/>
              <a:t>cl</a:t>
            </a:r>
            <a:r>
              <a:rPr lang="en-US" dirty="0" smtClean="0"/>
              <a:t> USING(</a:t>
            </a:r>
            <a:r>
              <a:rPr lang="en-US" dirty="0" err="1" smtClean="0"/>
              <a:t>CountryCode</a:t>
            </a:r>
            <a:r>
              <a:rPr lang="en-US" dirty="0" smtClean="0"/>
              <a:t>);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SELECT </a:t>
            </a:r>
            <a:r>
              <a:rPr lang="en-US" dirty="0" err="1" smtClean="0"/>
              <a:t>cty.Name</a:t>
            </a:r>
            <a:r>
              <a:rPr lang="en-US" dirty="0" smtClean="0"/>
              <a:t>, </a:t>
            </a:r>
            <a:r>
              <a:rPr lang="en-US" dirty="0" err="1" smtClean="0"/>
              <a:t>cl.Language</a:t>
            </a:r>
            <a:r>
              <a:rPr lang="en-US" dirty="0" smtClean="0"/>
              <a:t> FROM City as </a:t>
            </a:r>
            <a:r>
              <a:rPr lang="en-US" dirty="0" err="1" smtClean="0"/>
              <a:t>cty</a:t>
            </a:r>
            <a:r>
              <a:rPr lang="en-US" dirty="0" smtClean="0"/>
              <a:t> INNER JOIN </a:t>
            </a:r>
            <a:r>
              <a:rPr lang="en-US" dirty="0" err="1" smtClean="0"/>
              <a:t>CountryLanguage</a:t>
            </a:r>
            <a:r>
              <a:rPr lang="en-US" dirty="0" smtClean="0"/>
              <a:t> as </a:t>
            </a:r>
            <a:r>
              <a:rPr lang="en-US" dirty="0" err="1" smtClean="0"/>
              <a:t>cl</a:t>
            </a:r>
            <a:r>
              <a:rPr lang="en-US" dirty="0" smtClean="0"/>
              <a:t> ON </a:t>
            </a:r>
            <a:r>
              <a:rPr lang="en-US" dirty="0" err="1" smtClean="0"/>
              <a:t>cty.CountryCode</a:t>
            </a:r>
            <a:r>
              <a:rPr lang="en-US" dirty="0" smtClean="0"/>
              <a:t> = </a:t>
            </a:r>
            <a:r>
              <a:rPr lang="en-US" dirty="0" err="1" smtClean="0"/>
              <a:t>cl.CountryCode</a:t>
            </a:r>
            <a:r>
              <a:rPr lang="en-US" dirty="0" smtClean="0"/>
              <a:t>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JOINs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to highlight rows in one table that does not have a match in the second table</a:t>
            </a:r>
          </a:p>
          <a:p>
            <a:r>
              <a:rPr lang="en-US" dirty="0" smtClean="0"/>
              <a:t>LEFT JOIN</a:t>
            </a:r>
          </a:p>
          <a:p>
            <a:pPr lvl="1"/>
            <a:r>
              <a:rPr lang="en-US" dirty="0" smtClean="0"/>
              <a:t>Matches the records in the second table in the join with records in the first table in the join</a:t>
            </a:r>
            <a:endParaRPr lang="en-US" dirty="0" smtClean="0"/>
          </a:p>
          <a:p>
            <a:r>
              <a:rPr lang="en-US" dirty="0" smtClean="0"/>
              <a:t>RIGHT JOIN</a:t>
            </a:r>
          </a:p>
          <a:p>
            <a:pPr lvl="1"/>
            <a:r>
              <a:rPr lang="en-US" dirty="0" smtClean="0"/>
              <a:t>Matches the records in the first table in the join with records in the second table in the join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OUTER JOIN Syntax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1371600"/>
            <a:ext cx="7543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table2 ON field = field;</a:t>
            </a:r>
          </a:p>
          <a:p>
            <a:endParaRPr lang="en-US" dirty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 2 USING ( </a:t>
            </a:r>
            <a:r>
              <a:rPr lang="en-US" dirty="0" err="1" smtClean="0"/>
              <a:t>fieldName</a:t>
            </a:r>
            <a:r>
              <a:rPr lang="en-US" dirty="0" smtClean="0"/>
              <a:t>);</a:t>
            </a:r>
          </a:p>
          <a:p>
            <a:endParaRPr lang="en-US" dirty="0"/>
          </a:p>
          <a:p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LEFT JOIN table2 WHERE field = field</a:t>
            </a:r>
          </a:p>
          <a:p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You may substitute RIGHT for LEFT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Sometimes seen as LEFT OUTER JOIN, NATURAL LEFT JOIN or NATURAL LEFT OUTER JOIN… Same for RIGHT JOIN</a:t>
            </a:r>
          </a:p>
          <a:p>
            <a:pPr>
              <a:buFont typeface="Arial" charset="0"/>
              <a:buChar char="•"/>
            </a:pPr>
            <a:endParaRPr lang="en-US" dirty="0"/>
          </a:p>
          <a:p>
            <a:pPr>
              <a:buFont typeface="Arial" charset="0"/>
              <a:buChar char="•"/>
            </a:pPr>
            <a:r>
              <a:rPr lang="en-US" dirty="0" smtClean="0"/>
              <a:t>When a RIGHT JOIN is coded the DBMS simply swaps the table names:</a:t>
            </a:r>
          </a:p>
          <a:p>
            <a:pPr lvl="1">
              <a:buFont typeface="Arial" charset="0"/>
              <a:buChar char="•"/>
            </a:pPr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table1 RIGHT JOIN table2…</a:t>
            </a:r>
          </a:p>
          <a:p>
            <a:pPr lvl="1">
              <a:buFont typeface="Arial" charset="0"/>
              <a:buChar char="•"/>
            </a:pPr>
            <a:endParaRPr lang="en-US" dirty="0"/>
          </a:p>
          <a:p>
            <a:pPr lvl="1">
              <a:buFont typeface="Arial" charset="0"/>
              <a:buChar char="•"/>
            </a:pPr>
            <a:r>
              <a:rPr lang="en-US" dirty="0" smtClean="0"/>
              <a:t>SELECT </a:t>
            </a:r>
            <a:r>
              <a:rPr lang="en-US" dirty="0" err="1" smtClean="0"/>
              <a:t>fieldNames</a:t>
            </a:r>
            <a:r>
              <a:rPr lang="en-US" dirty="0" smtClean="0"/>
              <a:t> FROM table2 LEFT JOIN table1…</a:t>
            </a:r>
          </a:p>
          <a:p>
            <a:pPr lvl="2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JOINS without ON, WHERE or USING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Creates Cartesian Product</a:t>
            </a:r>
          </a:p>
          <a:p>
            <a:pPr lvl="1"/>
            <a:r>
              <a:rPr lang="en-US" dirty="0" smtClean="0"/>
              <a:t>Every field in table1 is matched with every field in table2 </a:t>
            </a:r>
          </a:p>
          <a:p>
            <a:pPr lvl="1"/>
            <a:r>
              <a:rPr lang="en-US" dirty="0" smtClean="0"/>
              <a:t>If table1 has ten fields and table2 has ten fields, 100 rows would be returned even though the join should have only returned ten, at most</a:t>
            </a:r>
            <a:endParaRPr lang="en-US" dirty="0"/>
          </a:p>
          <a:p>
            <a:r>
              <a:rPr lang="en-US" dirty="0" smtClean="0"/>
              <a:t>Really large tables? Disaster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JOIN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Uses NATURAL JOIN keyword</a:t>
            </a:r>
          </a:p>
          <a:p>
            <a:r>
              <a:rPr lang="en-US" dirty="0" smtClean="0"/>
              <a:t>Leaves out the basis for the join</a:t>
            </a:r>
          </a:p>
          <a:p>
            <a:r>
              <a:rPr lang="en-US" dirty="0" smtClean="0"/>
              <a:t>The DBMS is allowed to decide how best to make the join as an INNER JOIN</a:t>
            </a:r>
          </a:p>
          <a:p>
            <a:pPr lvl="1"/>
            <a:r>
              <a:rPr lang="en-US" dirty="0" smtClean="0"/>
              <a:t>Do fields with the same name really have corresponding values??????</a:t>
            </a:r>
            <a:endParaRPr lang="en-US" dirty="0" smtClean="0"/>
          </a:p>
          <a:p>
            <a:r>
              <a:rPr lang="en-US" dirty="0" smtClean="0"/>
              <a:t>Our text discourages the use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MySQL</a:t>
            </a:r>
            <a:r>
              <a:rPr lang="en-US" dirty="0"/>
              <a:t> </a:t>
            </a:r>
            <a:r>
              <a:rPr lang="en-US" dirty="0" smtClean="0"/>
              <a:t>certification manual does not even mention the NATURAL JOIN</a:t>
            </a:r>
          </a:p>
          <a:p>
            <a:r>
              <a:rPr lang="en-US" dirty="0" smtClean="0"/>
              <a:t>Great way to create a Cartesian Product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keyword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Combines several queries into one</a:t>
            </a:r>
          </a:p>
          <a:p>
            <a:r>
              <a:rPr lang="en-US" dirty="0" smtClean="0"/>
              <a:t>Reports all rows returned from all the queries</a:t>
            </a:r>
          </a:p>
          <a:p>
            <a:r>
              <a:rPr lang="en-US" dirty="0" smtClean="0"/>
              <a:t>Column heading is the one from the first SELECT</a:t>
            </a:r>
          </a:p>
          <a:p>
            <a:r>
              <a:rPr lang="en-US" dirty="0" smtClean="0"/>
              <a:t>All queries must select the same number of fields</a:t>
            </a:r>
          </a:p>
          <a:p>
            <a:r>
              <a:rPr lang="en-US" dirty="0" smtClean="0"/>
              <a:t>Matching columns must be of the same type</a:t>
            </a:r>
          </a:p>
          <a:p>
            <a:r>
              <a:rPr lang="en-US" dirty="0" smtClean="0"/>
              <a:t>Queries with USING, WHERE or ON must be in ()</a:t>
            </a:r>
            <a:endParaRPr lang="en-US" dirty="0"/>
          </a:p>
          <a:p>
            <a:r>
              <a:rPr lang="en-US" dirty="0" smtClean="0"/>
              <a:t>Usually a </a:t>
            </a:r>
            <a:r>
              <a:rPr lang="en-US" smtClean="0"/>
              <a:t>better way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432</Words>
  <Application>Microsoft Office PowerPoint</Application>
  <PresentationFormat>On-screen Show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JOINS</vt:lpstr>
      <vt:lpstr>INNER JOIN</vt:lpstr>
      <vt:lpstr>Examples of INNER JOIN</vt:lpstr>
      <vt:lpstr>OUTER JOINs</vt:lpstr>
      <vt:lpstr>OUTER JOIN Syntax</vt:lpstr>
      <vt:lpstr>JOINS without ON, WHERE or USING</vt:lpstr>
      <vt:lpstr>NATURAL JOIN</vt:lpstr>
      <vt:lpstr>UNION keyword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JOINS</dc:title>
  <dc:creator>charliem</dc:creator>
  <cp:lastModifiedBy>charliem</cp:lastModifiedBy>
  <cp:revision>6</cp:revision>
  <dcterms:created xsi:type="dcterms:W3CDTF">2010-11-17T17:14:12Z</dcterms:created>
  <dcterms:modified xsi:type="dcterms:W3CDTF">2010-11-17T18:10:55Z</dcterms:modified>
</cp:coreProperties>
</file>